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9"/>
  </p:notesMasterIdLst>
  <p:sldIdLst>
    <p:sldId id="262" r:id="rId2"/>
    <p:sldId id="260" r:id="rId3"/>
    <p:sldId id="295" r:id="rId4"/>
    <p:sldId id="335" r:id="rId5"/>
    <p:sldId id="334" r:id="rId6"/>
    <p:sldId id="333" r:id="rId7"/>
    <p:sldId id="336" r:id="rId8"/>
    <p:sldId id="337" r:id="rId9"/>
    <p:sldId id="338" r:id="rId10"/>
    <p:sldId id="327" r:id="rId11"/>
    <p:sldId id="328" r:id="rId12"/>
    <p:sldId id="329" r:id="rId13"/>
    <p:sldId id="330" r:id="rId14"/>
    <p:sldId id="331" r:id="rId15"/>
    <p:sldId id="321" r:id="rId16"/>
    <p:sldId id="319" r:id="rId17"/>
    <p:sldId id="31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660066"/>
    <a:srgbClr val="FFFF00"/>
    <a:srgbClr val="6600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47B8E-73DF-445A-8C0B-05CAC83255FF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18C9EFA-C022-4FAF-8ED2-7F170BDA4123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  <a:latin typeface="Century Gothic" pitchFamily="34" charset="0"/>
            </a:rPr>
            <a:t>обеспечивает освоение теоретических положений и овладение практическим использованием материала </a:t>
          </a:r>
          <a:endParaRPr lang="ru-RU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D0B0A61D-1902-423B-9787-49470DE81A4C}" type="parTrans" cxnId="{B00F07AC-6B7E-44AB-969D-2D9238FE86BF}">
      <dgm:prSet/>
      <dgm:spPr/>
      <dgm:t>
        <a:bodyPr/>
        <a:lstStyle/>
        <a:p>
          <a:endParaRPr lang="ru-RU"/>
        </a:p>
      </dgm:t>
    </dgm:pt>
    <dgm:pt modelId="{D6E63474-0A96-4633-83BD-8F70790F715B}" type="sibTrans" cxnId="{B00F07AC-6B7E-44AB-969D-2D9238FE86BF}">
      <dgm:prSet/>
      <dgm:spPr/>
      <dgm:t>
        <a:bodyPr/>
        <a:lstStyle/>
        <a:p>
          <a:endParaRPr lang="ru-RU"/>
        </a:p>
      </dgm:t>
    </dgm:pt>
    <dgm:pt modelId="{616435E0-1F39-45BC-8939-BDF096502265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  <a:latin typeface="Century Gothic" pitchFamily="34" charset="0"/>
            </a:rPr>
            <a:t>анализ ситуаций способствует «взрослению» учащихся, формирует интерес и позитивную мотивацию по отношению к учебе</a:t>
          </a:r>
          <a:endParaRPr lang="ru-RU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D6E31A62-0F0C-4AFF-A5A9-09A045643F5E}" type="parTrans" cxnId="{C3B624AC-DE86-4D74-8E35-15202BEECF16}">
      <dgm:prSet/>
      <dgm:spPr/>
      <dgm:t>
        <a:bodyPr/>
        <a:lstStyle/>
        <a:p>
          <a:endParaRPr lang="ru-RU"/>
        </a:p>
      </dgm:t>
    </dgm:pt>
    <dgm:pt modelId="{039AD883-C4C6-4FC4-BA6E-E922777EFBBA}" type="sibTrans" cxnId="{C3B624AC-DE86-4D74-8E35-15202BEECF16}">
      <dgm:prSet/>
      <dgm:spPr/>
      <dgm:t>
        <a:bodyPr/>
        <a:lstStyle/>
        <a:p>
          <a:endParaRPr lang="ru-RU"/>
        </a:p>
      </dgm:t>
    </dgm:pt>
    <dgm:pt modelId="{7148FE51-8066-4FD5-BA44-AF21FE775428}">
      <dgm:prSet custT="1"/>
      <dgm:spPr/>
      <dgm:t>
        <a:bodyPr/>
        <a:lstStyle/>
        <a:p>
          <a:r>
            <a:rPr lang="ru-RU" sz="2400" b="1" dirty="0" smtClean="0">
              <a:solidFill>
                <a:srgbClr val="7030A0"/>
              </a:solidFill>
              <a:latin typeface="Century Gothic" pitchFamily="34" charset="0"/>
            </a:rPr>
            <a:t>позволяет учащемуся реализовать собственное представление проблемы</a:t>
          </a:r>
          <a:endParaRPr lang="ru-RU" sz="2400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83FA61A0-8913-4C56-B749-E9BFE3C138B5}" type="parTrans" cxnId="{2BAB8F21-B641-40B2-B991-B0C2D2F85A81}">
      <dgm:prSet/>
      <dgm:spPr/>
      <dgm:t>
        <a:bodyPr/>
        <a:lstStyle/>
        <a:p>
          <a:endParaRPr lang="ru-RU"/>
        </a:p>
      </dgm:t>
    </dgm:pt>
    <dgm:pt modelId="{65E55A33-3346-4CAE-8B95-223DE54199BB}" type="sibTrans" cxnId="{2BAB8F21-B641-40B2-B991-B0C2D2F85A81}">
      <dgm:prSet/>
      <dgm:spPr/>
      <dgm:t>
        <a:bodyPr/>
        <a:lstStyle/>
        <a:p>
          <a:endParaRPr lang="ru-RU"/>
        </a:p>
      </dgm:t>
    </dgm:pt>
    <dgm:pt modelId="{D8DACEC6-28F3-47D8-9D57-F059B92BF506}" type="pres">
      <dgm:prSet presAssocID="{46647B8E-73DF-445A-8C0B-05CAC83255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F0147B-F7D6-4FFD-950E-FF4CA811D9B2}" type="pres">
      <dgm:prSet presAssocID="{F18C9EFA-C022-4FAF-8ED2-7F170BDA41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E0376-25FE-4F98-9EC3-82B29A099860}" type="pres">
      <dgm:prSet presAssocID="{D6E63474-0A96-4633-83BD-8F70790F715B}" presName="sibTrans" presStyleCnt="0"/>
      <dgm:spPr/>
    </dgm:pt>
    <dgm:pt modelId="{5B73F51E-76DC-4D00-BF65-0EF45C2E78F6}" type="pres">
      <dgm:prSet presAssocID="{616435E0-1F39-45BC-8939-BDF0965022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6EB73-6C86-47B5-947D-053E4F0B3502}" type="pres">
      <dgm:prSet presAssocID="{039AD883-C4C6-4FC4-BA6E-E922777EFBBA}" presName="sibTrans" presStyleCnt="0"/>
      <dgm:spPr/>
    </dgm:pt>
    <dgm:pt modelId="{DA05B470-C746-4F63-9FE4-5734A2925E51}" type="pres">
      <dgm:prSet presAssocID="{7148FE51-8066-4FD5-BA44-AF21FE77542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1CA958-14E1-4E12-885E-38FC3DBACD1E}" type="presOf" srcId="{616435E0-1F39-45BC-8939-BDF096502265}" destId="{5B73F51E-76DC-4D00-BF65-0EF45C2E78F6}" srcOrd="0" destOrd="0" presId="urn:microsoft.com/office/officeart/2005/8/layout/hList6"/>
    <dgm:cxn modelId="{C3B624AC-DE86-4D74-8E35-15202BEECF16}" srcId="{46647B8E-73DF-445A-8C0B-05CAC83255FF}" destId="{616435E0-1F39-45BC-8939-BDF096502265}" srcOrd="1" destOrd="0" parTransId="{D6E31A62-0F0C-4AFF-A5A9-09A045643F5E}" sibTransId="{039AD883-C4C6-4FC4-BA6E-E922777EFBBA}"/>
    <dgm:cxn modelId="{7B42710A-2E54-4974-A75D-7265D3C2F6ED}" type="presOf" srcId="{7148FE51-8066-4FD5-BA44-AF21FE775428}" destId="{DA05B470-C746-4F63-9FE4-5734A2925E51}" srcOrd="0" destOrd="0" presId="urn:microsoft.com/office/officeart/2005/8/layout/hList6"/>
    <dgm:cxn modelId="{16C83915-B98D-4C53-8787-9F56ECEAE4D8}" type="presOf" srcId="{46647B8E-73DF-445A-8C0B-05CAC83255FF}" destId="{D8DACEC6-28F3-47D8-9D57-F059B92BF506}" srcOrd="0" destOrd="0" presId="urn:microsoft.com/office/officeart/2005/8/layout/hList6"/>
    <dgm:cxn modelId="{2BAB8F21-B641-40B2-B991-B0C2D2F85A81}" srcId="{46647B8E-73DF-445A-8C0B-05CAC83255FF}" destId="{7148FE51-8066-4FD5-BA44-AF21FE775428}" srcOrd="2" destOrd="0" parTransId="{83FA61A0-8913-4C56-B749-E9BFE3C138B5}" sibTransId="{65E55A33-3346-4CAE-8B95-223DE54199BB}"/>
    <dgm:cxn modelId="{B520D036-7C50-481A-B069-A563C81283FC}" type="presOf" srcId="{F18C9EFA-C022-4FAF-8ED2-7F170BDA4123}" destId="{01F0147B-F7D6-4FFD-950E-FF4CA811D9B2}" srcOrd="0" destOrd="0" presId="urn:microsoft.com/office/officeart/2005/8/layout/hList6"/>
    <dgm:cxn modelId="{B00F07AC-6B7E-44AB-969D-2D9238FE86BF}" srcId="{46647B8E-73DF-445A-8C0B-05CAC83255FF}" destId="{F18C9EFA-C022-4FAF-8ED2-7F170BDA4123}" srcOrd="0" destOrd="0" parTransId="{D0B0A61D-1902-423B-9787-49470DE81A4C}" sibTransId="{D6E63474-0A96-4633-83BD-8F70790F715B}"/>
    <dgm:cxn modelId="{28DADB19-9DFB-4D0D-9F2C-44615D65833B}" type="presParOf" srcId="{D8DACEC6-28F3-47D8-9D57-F059B92BF506}" destId="{01F0147B-F7D6-4FFD-950E-FF4CA811D9B2}" srcOrd="0" destOrd="0" presId="urn:microsoft.com/office/officeart/2005/8/layout/hList6"/>
    <dgm:cxn modelId="{89DDD055-7BD9-4A6C-AFB7-A28978771402}" type="presParOf" srcId="{D8DACEC6-28F3-47D8-9D57-F059B92BF506}" destId="{C73E0376-25FE-4F98-9EC3-82B29A099860}" srcOrd="1" destOrd="0" presId="urn:microsoft.com/office/officeart/2005/8/layout/hList6"/>
    <dgm:cxn modelId="{0862B53D-62C8-4E2A-BFA5-B7B635E93990}" type="presParOf" srcId="{D8DACEC6-28F3-47D8-9D57-F059B92BF506}" destId="{5B73F51E-76DC-4D00-BF65-0EF45C2E78F6}" srcOrd="2" destOrd="0" presId="urn:microsoft.com/office/officeart/2005/8/layout/hList6"/>
    <dgm:cxn modelId="{32C901A6-BD4A-4EDD-A6A3-E66669561B78}" type="presParOf" srcId="{D8DACEC6-28F3-47D8-9D57-F059B92BF506}" destId="{3E06EB73-6C86-47B5-947D-053E4F0B3502}" srcOrd="3" destOrd="0" presId="urn:microsoft.com/office/officeart/2005/8/layout/hList6"/>
    <dgm:cxn modelId="{C6CA1311-D191-4952-9C6D-3D6C08354A94}" type="presParOf" srcId="{D8DACEC6-28F3-47D8-9D57-F059B92BF506}" destId="{DA05B470-C746-4F63-9FE4-5734A2925E5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647B8E-73DF-445A-8C0B-05CAC83255FF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18C9EFA-C022-4FAF-8ED2-7F170BDA4123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  <a:latin typeface="Century Gothic" pitchFamily="34" charset="0"/>
            </a:rPr>
            <a:t>обеспечивает освоение теоретических положений и овладение практическим использованием материала </a:t>
          </a:r>
          <a:endParaRPr lang="ru-RU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D0B0A61D-1902-423B-9787-49470DE81A4C}" type="parTrans" cxnId="{B00F07AC-6B7E-44AB-969D-2D9238FE86BF}">
      <dgm:prSet/>
      <dgm:spPr/>
      <dgm:t>
        <a:bodyPr/>
        <a:lstStyle/>
        <a:p>
          <a:endParaRPr lang="ru-RU"/>
        </a:p>
      </dgm:t>
    </dgm:pt>
    <dgm:pt modelId="{D6E63474-0A96-4633-83BD-8F70790F715B}" type="sibTrans" cxnId="{B00F07AC-6B7E-44AB-969D-2D9238FE86BF}">
      <dgm:prSet/>
      <dgm:spPr/>
      <dgm:t>
        <a:bodyPr/>
        <a:lstStyle/>
        <a:p>
          <a:endParaRPr lang="ru-RU"/>
        </a:p>
      </dgm:t>
    </dgm:pt>
    <dgm:pt modelId="{616435E0-1F39-45BC-8939-BDF096502265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  <a:latin typeface="Century Gothic" pitchFamily="34" charset="0"/>
            </a:rPr>
            <a:t>анализ ситуаций способствует «взрослению» учащихся, формирует интерес и позитивную мотивацию по отношению к учебе</a:t>
          </a:r>
          <a:endParaRPr lang="ru-RU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D6E31A62-0F0C-4AFF-A5A9-09A045643F5E}" type="parTrans" cxnId="{C3B624AC-DE86-4D74-8E35-15202BEECF16}">
      <dgm:prSet/>
      <dgm:spPr/>
      <dgm:t>
        <a:bodyPr/>
        <a:lstStyle/>
        <a:p>
          <a:endParaRPr lang="ru-RU"/>
        </a:p>
      </dgm:t>
    </dgm:pt>
    <dgm:pt modelId="{039AD883-C4C6-4FC4-BA6E-E922777EFBBA}" type="sibTrans" cxnId="{C3B624AC-DE86-4D74-8E35-15202BEECF16}">
      <dgm:prSet/>
      <dgm:spPr/>
      <dgm:t>
        <a:bodyPr/>
        <a:lstStyle/>
        <a:p>
          <a:endParaRPr lang="ru-RU"/>
        </a:p>
      </dgm:t>
    </dgm:pt>
    <dgm:pt modelId="{7148FE51-8066-4FD5-BA44-AF21FE775428}">
      <dgm:prSet custT="1"/>
      <dgm:spPr/>
      <dgm:t>
        <a:bodyPr/>
        <a:lstStyle/>
        <a:p>
          <a:r>
            <a:rPr lang="ru-RU" sz="2400" b="1" dirty="0" smtClean="0">
              <a:solidFill>
                <a:srgbClr val="7030A0"/>
              </a:solidFill>
              <a:latin typeface="Century Gothic" pitchFamily="34" charset="0"/>
            </a:rPr>
            <a:t>позволяет учащемуся реализовать собственное представление проблемы</a:t>
          </a:r>
          <a:endParaRPr lang="ru-RU" sz="2400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83FA61A0-8913-4C56-B749-E9BFE3C138B5}" type="parTrans" cxnId="{2BAB8F21-B641-40B2-B991-B0C2D2F85A81}">
      <dgm:prSet/>
      <dgm:spPr/>
      <dgm:t>
        <a:bodyPr/>
        <a:lstStyle/>
        <a:p>
          <a:endParaRPr lang="ru-RU"/>
        </a:p>
      </dgm:t>
    </dgm:pt>
    <dgm:pt modelId="{65E55A33-3346-4CAE-8B95-223DE54199BB}" type="sibTrans" cxnId="{2BAB8F21-B641-40B2-B991-B0C2D2F85A81}">
      <dgm:prSet/>
      <dgm:spPr/>
      <dgm:t>
        <a:bodyPr/>
        <a:lstStyle/>
        <a:p>
          <a:endParaRPr lang="ru-RU"/>
        </a:p>
      </dgm:t>
    </dgm:pt>
    <dgm:pt modelId="{D8DACEC6-28F3-47D8-9D57-F059B92BF506}" type="pres">
      <dgm:prSet presAssocID="{46647B8E-73DF-445A-8C0B-05CAC83255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F0147B-F7D6-4FFD-950E-FF4CA811D9B2}" type="pres">
      <dgm:prSet presAssocID="{F18C9EFA-C022-4FAF-8ED2-7F170BDA41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E0376-25FE-4F98-9EC3-82B29A099860}" type="pres">
      <dgm:prSet presAssocID="{D6E63474-0A96-4633-83BD-8F70790F715B}" presName="sibTrans" presStyleCnt="0"/>
      <dgm:spPr/>
    </dgm:pt>
    <dgm:pt modelId="{5B73F51E-76DC-4D00-BF65-0EF45C2E78F6}" type="pres">
      <dgm:prSet presAssocID="{616435E0-1F39-45BC-8939-BDF0965022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6EB73-6C86-47B5-947D-053E4F0B3502}" type="pres">
      <dgm:prSet presAssocID="{039AD883-C4C6-4FC4-BA6E-E922777EFBBA}" presName="sibTrans" presStyleCnt="0"/>
      <dgm:spPr/>
    </dgm:pt>
    <dgm:pt modelId="{DA05B470-C746-4F63-9FE4-5734A2925E51}" type="pres">
      <dgm:prSet presAssocID="{7148FE51-8066-4FD5-BA44-AF21FE77542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CED36F-948B-48FD-B1EF-4905B734B82D}" type="presOf" srcId="{616435E0-1F39-45BC-8939-BDF096502265}" destId="{5B73F51E-76DC-4D00-BF65-0EF45C2E78F6}" srcOrd="0" destOrd="0" presId="urn:microsoft.com/office/officeart/2005/8/layout/hList6"/>
    <dgm:cxn modelId="{C3B624AC-DE86-4D74-8E35-15202BEECF16}" srcId="{46647B8E-73DF-445A-8C0B-05CAC83255FF}" destId="{616435E0-1F39-45BC-8939-BDF096502265}" srcOrd="1" destOrd="0" parTransId="{D6E31A62-0F0C-4AFF-A5A9-09A045643F5E}" sibTransId="{039AD883-C4C6-4FC4-BA6E-E922777EFBBA}"/>
    <dgm:cxn modelId="{2BAB8F21-B641-40B2-B991-B0C2D2F85A81}" srcId="{46647B8E-73DF-445A-8C0B-05CAC83255FF}" destId="{7148FE51-8066-4FD5-BA44-AF21FE775428}" srcOrd="2" destOrd="0" parTransId="{83FA61A0-8913-4C56-B749-E9BFE3C138B5}" sibTransId="{65E55A33-3346-4CAE-8B95-223DE54199BB}"/>
    <dgm:cxn modelId="{90DC39A1-2937-41D5-B8FF-63D53F1E4805}" type="presOf" srcId="{46647B8E-73DF-445A-8C0B-05CAC83255FF}" destId="{D8DACEC6-28F3-47D8-9D57-F059B92BF506}" srcOrd="0" destOrd="0" presId="urn:microsoft.com/office/officeart/2005/8/layout/hList6"/>
    <dgm:cxn modelId="{022D3050-F88A-46B4-9023-36E766B16E95}" type="presOf" srcId="{F18C9EFA-C022-4FAF-8ED2-7F170BDA4123}" destId="{01F0147B-F7D6-4FFD-950E-FF4CA811D9B2}" srcOrd="0" destOrd="0" presId="urn:microsoft.com/office/officeart/2005/8/layout/hList6"/>
    <dgm:cxn modelId="{B00F07AC-6B7E-44AB-969D-2D9238FE86BF}" srcId="{46647B8E-73DF-445A-8C0B-05CAC83255FF}" destId="{F18C9EFA-C022-4FAF-8ED2-7F170BDA4123}" srcOrd="0" destOrd="0" parTransId="{D0B0A61D-1902-423B-9787-49470DE81A4C}" sibTransId="{D6E63474-0A96-4633-83BD-8F70790F715B}"/>
    <dgm:cxn modelId="{0CB50FB9-509C-4C86-8A29-F925C87A740E}" type="presOf" srcId="{7148FE51-8066-4FD5-BA44-AF21FE775428}" destId="{DA05B470-C746-4F63-9FE4-5734A2925E51}" srcOrd="0" destOrd="0" presId="urn:microsoft.com/office/officeart/2005/8/layout/hList6"/>
    <dgm:cxn modelId="{6B8691C1-C2EB-4E2B-B7FE-A0B105729290}" type="presParOf" srcId="{D8DACEC6-28F3-47D8-9D57-F059B92BF506}" destId="{01F0147B-F7D6-4FFD-950E-FF4CA811D9B2}" srcOrd="0" destOrd="0" presId="urn:microsoft.com/office/officeart/2005/8/layout/hList6"/>
    <dgm:cxn modelId="{9C663A4C-947B-4DAC-9F33-1A57DC48C0B3}" type="presParOf" srcId="{D8DACEC6-28F3-47D8-9D57-F059B92BF506}" destId="{C73E0376-25FE-4F98-9EC3-82B29A099860}" srcOrd="1" destOrd="0" presId="urn:microsoft.com/office/officeart/2005/8/layout/hList6"/>
    <dgm:cxn modelId="{8D98D71D-A0EA-459E-82CB-A42001E3F156}" type="presParOf" srcId="{D8DACEC6-28F3-47D8-9D57-F059B92BF506}" destId="{5B73F51E-76DC-4D00-BF65-0EF45C2E78F6}" srcOrd="2" destOrd="0" presId="urn:microsoft.com/office/officeart/2005/8/layout/hList6"/>
    <dgm:cxn modelId="{AFF5336B-7ECC-42E4-BEB1-7A1D00CBF7D2}" type="presParOf" srcId="{D8DACEC6-28F3-47D8-9D57-F059B92BF506}" destId="{3E06EB73-6C86-47B5-947D-053E4F0B3502}" srcOrd="3" destOrd="0" presId="urn:microsoft.com/office/officeart/2005/8/layout/hList6"/>
    <dgm:cxn modelId="{8348885D-BA61-4C0F-B23D-F3D30CE95409}" type="presParOf" srcId="{D8DACEC6-28F3-47D8-9D57-F059B92BF506}" destId="{DA05B470-C746-4F63-9FE4-5734A2925E5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647B8E-73DF-445A-8C0B-05CAC83255FF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18C9EFA-C022-4FAF-8ED2-7F170BDA4123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  <a:latin typeface="Century Gothic" pitchFamily="34" charset="0"/>
            </a:rPr>
            <a:t>обеспечивает освоение теоретических положений и овладение практическим использованием материала </a:t>
          </a:r>
          <a:endParaRPr lang="ru-RU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D0B0A61D-1902-423B-9787-49470DE81A4C}" type="parTrans" cxnId="{B00F07AC-6B7E-44AB-969D-2D9238FE86BF}">
      <dgm:prSet/>
      <dgm:spPr/>
      <dgm:t>
        <a:bodyPr/>
        <a:lstStyle/>
        <a:p>
          <a:endParaRPr lang="ru-RU"/>
        </a:p>
      </dgm:t>
    </dgm:pt>
    <dgm:pt modelId="{D6E63474-0A96-4633-83BD-8F70790F715B}" type="sibTrans" cxnId="{B00F07AC-6B7E-44AB-969D-2D9238FE86BF}">
      <dgm:prSet/>
      <dgm:spPr/>
      <dgm:t>
        <a:bodyPr/>
        <a:lstStyle/>
        <a:p>
          <a:endParaRPr lang="ru-RU"/>
        </a:p>
      </dgm:t>
    </dgm:pt>
    <dgm:pt modelId="{616435E0-1F39-45BC-8939-BDF096502265}">
      <dgm:prSet phldrT="[Текст]"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  <a:latin typeface="Century Gothic" pitchFamily="34" charset="0"/>
            </a:rPr>
            <a:t>анализ ситуаций способствует «взрослению» учащихся, формирует интерес и позитивную мотивацию по отношению к учебе</a:t>
          </a:r>
          <a:endParaRPr lang="ru-RU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D6E31A62-0F0C-4AFF-A5A9-09A045643F5E}" type="parTrans" cxnId="{C3B624AC-DE86-4D74-8E35-15202BEECF16}">
      <dgm:prSet/>
      <dgm:spPr/>
      <dgm:t>
        <a:bodyPr/>
        <a:lstStyle/>
        <a:p>
          <a:endParaRPr lang="ru-RU"/>
        </a:p>
      </dgm:t>
    </dgm:pt>
    <dgm:pt modelId="{039AD883-C4C6-4FC4-BA6E-E922777EFBBA}" type="sibTrans" cxnId="{C3B624AC-DE86-4D74-8E35-15202BEECF16}">
      <dgm:prSet/>
      <dgm:spPr/>
      <dgm:t>
        <a:bodyPr/>
        <a:lstStyle/>
        <a:p>
          <a:endParaRPr lang="ru-RU"/>
        </a:p>
      </dgm:t>
    </dgm:pt>
    <dgm:pt modelId="{7148FE51-8066-4FD5-BA44-AF21FE775428}">
      <dgm:prSet custT="1"/>
      <dgm:spPr/>
      <dgm:t>
        <a:bodyPr/>
        <a:lstStyle/>
        <a:p>
          <a:r>
            <a:rPr lang="ru-RU" sz="2400" b="1" dirty="0" smtClean="0">
              <a:solidFill>
                <a:srgbClr val="7030A0"/>
              </a:solidFill>
              <a:latin typeface="Century Gothic" pitchFamily="34" charset="0"/>
            </a:rPr>
            <a:t>позволяет учащемуся реализовать собственное представление проблемы</a:t>
          </a:r>
          <a:endParaRPr lang="ru-RU" sz="2400" b="1" dirty="0">
            <a:solidFill>
              <a:srgbClr val="7030A0"/>
            </a:solidFill>
            <a:latin typeface="Century Gothic" pitchFamily="34" charset="0"/>
          </a:endParaRPr>
        </a:p>
      </dgm:t>
    </dgm:pt>
    <dgm:pt modelId="{83FA61A0-8913-4C56-B749-E9BFE3C138B5}" type="parTrans" cxnId="{2BAB8F21-B641-40B2-B991-B0C2D2F85A81}">
      <dgm:prSet/>
      <dgm:spPr/>
      <dgm:t>
        <a:bodyPr/>
        <a:lstStyle/>
        <a:p>
          <a:endParaRPr lang="ru-RU"/>
        </a:p>
      </dgm:t>
    </dgm:pt>
    <dgm:pt modelId="{65E55A33-3346-4CAE-8B95-223DE54199BB}" type="sibTrans" cxnId="{2BAB8F21-B641-40B2-B991-B0C2D2F85A81}">
      <dgm:prSet/>
      <dgm:spPr/>
      <dgm:t>
        <a:bodyPr/>
        <a:lstStyle/>
        <a:p>
          <a:endParaRPr lang="ru-RU"/>
        </a:p>
      </dgm:t>
    </dgm:pt>
    <dgm:pt modelId="{D8DACEC6-28F3-47D8-9D57-F059B92BF506}" type="pres">
      <dgm:prSet presAssocID="{46647B8E-73DF-445A-8C0B-05CAC83255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F0147B-F7D6-4FFD-950E-FF4CA811D9B2}" type="pres">
      <dgm:prSet presAssocID="{F18C9EFA-C022-4FAF-8ED2-7F170BDA41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E0376-25FE-4F98-9EC3-82B29A099860}" type="pres">
      <dgm:prSet presAssocID="{D6E63474-0A96-4633-83BD-8F70790F715B}" presName="sibTrans" presStyleCnt="0"/>
      <dgm:spPr/>
    </dgm:pt>
    <dgm:pt modelId="{5B73F51E-76DC-4D00-BF65-0EF45C2E78F6}" type="pres">
      <dgm:prSet presAssocID="{616435E0-1F39-45BC-8939-BDF0965022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6EB73-6C86-47B5-947D-053E4F0B3502}" type="pres">
      <dgm:prSet presAssocID="{039AD883-C4C6-4FC4-BA6E-E922777EFBBA}" presName="sibTrans" presStyleCnt="0"/>
      <dgm:spPr/>
    </dgm:pt>
    <dgm:pt modelId="{DA05B470-C746-4F63-9FE4-5734A2925E51}" type="pres">
      <dgm:prSet presAssocID="{7148FE51-8066-4FD5-BA44-AF21FE77542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C1BBA1-5ADE-44B4-92AB-2E969091AB4D}" type="presOf" srcId="{F18C9EFA-C022-4FAF-8ED2-7F170BDA4123}" destId="{01F0147B-F7D6-4FFD-950E-FF4CA811D9B2}" srcOrd="0" destOrd="0" presId="urn:microsoft.com/office/officeart/2005/8/layout/hList6"/>
    <dgm:cxn modelId="{86E8C4C4-DD1F-49E7-87A7-5D4960D04E33}" type="presOf" srcId="{46647B8E-73DF-445A-8C0B-05CAC83255FF}" destId="{D8DACEC6-28F3-47D8-9D57-F059B92BF506}" srcOrd="0" destOrd="0" presId="urn:microsoft.com/office/officeart/2005/8/layout/hList6"/>
    <dgm:cxn modelId="{C3B624AC-DE86-4D74-8E35-15202BEECF16}" srcId="{46647B8E-73DF-445A-8C0B-05CAC83255FF}" destId="{616435E0-1F39-45BC-8939-BDF096502265}" srcOrd="1" destOrd="0" parTransId="{D6E31A62-0F0C-4AFF-A5A9-09A045643F5E}" sibTransId="{039AD883-C4C6-4FC4-BA6E-E922777EFBBA}"/>
    <dgm:cxn modelId="{2BAB8F21-B641-40B2-B991-B0C2D2F85A81}" srcId="{46647B8E-73DF-445A-8C0B-05CAC83255FF}" destId="{7148FE51-8066-4FD5-BA44-AF21FE775428}" srcOrd="2" destOrd="0" parTransId="{83FA61A0-8913-4C56-B749-E9BFE3C138B5}" sibTransId="{65E55A33-3346-4CAE-8B95-223DE54199BB}"/>
    <dgm:cxn modelId="{B00F07AC-6B7E-44AB-969D-2D9238FE86BF}" srcId="{46647B8E-73DF-445A-8C0B-05CAC83255FF}" destId="{F18C9EFA-C022-4FAF-8ED2-7F170BDA4123}" srcOrd="0" destOrd="0" parTransId="{D0B0A61D-1902-423B-9787-49470DE81A4C}" sibTransId="{D6E63474-0A96-4633-83BD-8F70790F715B}"/>
    <dgm:cxn modelId="{3C1F3BAF-9DEE-4C29-949D-E1290696B84F}" type="presOf" srcId="{616435E0-1F39-45BC-8939-BDF096502265}" destId="{5B73F51E-76DC-4D00-BF65-0EF45C2E78F6}" srcOrd="0" destOrd="0" presId="urn:microsoft.com/office/officeart/2005/8/layout/hList6"/>
    <dgm:cxn modelId="{79F898E6-F028-4EE5-97C8-75C8486E93F9}" type="presOf" srcId="{7148FE51-8066-4FD5-BA44-AF21FE775428}" destId="{DA05B470-C746-4F63-9FE4-5734A2925E51}" srcOrd="0" destOrd="0" presId="urn:microsoft.com/office/officeart/2005/8/layout/hList6"/>
    <dgm:cxn modelId="{B3267EC0-D224-4D3D-82B4-97B6C0DD61DA}" type="presParOf" srcId="{D8DACEC6-28F3-47D8-9D57-F059B92BF506}" destId="{01F0147B-F7D6-4FFD-950E-FF4CA811D9B2}" srcOrd="0" destOrd="0" presId="urn:microsoft.com/office/officeart/2005/8/layout/hList6"/>
    <dgm:cxn modelId="{B73727AD-2358-4C59-9BB0-5AFF3F4611B5}" type="presParOf" srcId="{D8DACEC6-28F3-47D8-9D57-F059B92BF506}" destId="{C73E0376-25FE-4F98-9EC3-82B29A099860}" srcOrd="1" destOrd="0" presId="urn:microsoft.com/office/officeart/2005/8/layout/hList6"/>
    <dgm:cxn modelId="{DDA8938D-33D9-4610-B560-B59F4B796AF0}" type="presParOf" srcId="{D8DACEC6-28F3-47D8-9D57-F059B92BF506}" destId="{5B73F51E-76DC-4D00-BF65-0EF45C2E78F6}" srcOrd="2" destOrd="0" presId="urn:microsoft.com/office/officeart/2005/8/layout/hList6"/>
    <dgm:cxn modelId="{481438C1-EB0D-4141-BF80-EEF295F85E5B}" type="presParOf" srcId="{D8DACEC6-28F3-47D8-9D57-F059B92BF506}" destId="{3E06EB73-6C86-47B5-947D-053E4F0B3502}" srcOrd="3" destOrd="0" presId="urn:microsoft.com/office/officeart/2005/8/layout/hList6"/>
    <dgm:cxn modelId="{48AB77CD-B8FB-42BA-B7D4-1DAB2B108759}" type="presParOf" srcId="{D8DACEC6-28F3-47D8-9D57-F059B92BF506}" destId="{DA05B470-C746-4F63-9FE4-5734A2925E5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F0147B-F7D6-4FFD-950E-FF4CA811D9B2}">
      <dsp:nvSpPr>
        <dsp:cNvPr id="0" name=""/>
        <dsp:cNvSpPr/>
      </dsp:nvSpPr>
      <dsp:spPr>
        <a:xfrm rot="16200000">
          <a:off x="-1162812" y="1163910"/>
          <a:ext cx="5181600" cy="285377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181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7030A0"/>
              </a:solidFill>
              <a:latin typeface="Century Gothic" pitchFamily="34" charset="0"/>
            </a:rPr>
            <a:t>обеспечивает освоение теоретических положений и овладение практическим использованием материала </a:t>
          </a:r>
          <a:endParaRPr lang="ru-RU" sz="22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-1162812" y="1163910"/>
        <a:ext cx="5181600" cy="2853779"/>
      </dsp:txXfrm>
    </dsp:sp>
    <dsp:sp modelId="{5B73F51E-76DC-4D00-BF65-0EF45C2E78F6}">
      <dsp:nvSpPr>
        <dsp:cNvPr id="0" name=""/>
        <dsp:cNvSpPr/>
      </dsp:nvSpPr>
      <dsp:spPr>
        <a:xfrm rot="16200000">
          <a:off x="1905000" y="1163910"/>
          <a:ext cx="5181600" cy="2853779"/>
        </a:xfrm>
        <a:prstGeom prst="flowChartManualOperation">
          <a:avLst/>
        </a:prstGeom>
        <a:solidFill>
          <a:schemeClr val="accent4">
            <a:hueOff val="70833"/>
            <a:satOff val="-11829"/>
            <a:lumOff val="-402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181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7030A0"/>
              </a:solidFill>
              <a:latin typeface="Century Gothic" pitchFamily="34" charset="0"/>
            </a:rPr>
            <a:t>анализ ситуаций способствует «взрослению» учащихся, формирует интерес и позитивную мотивацию по отношению к учебе</a:t>
          </a:r>
          <a:endParaRPr lang="ru-RU" sz="22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1905000" y="1163910"/>
        <a:ext cx="5181600" cy="2853779"/>
      </dsp:txXfrm>
    </dsp:sp>
    <dsp:sp modelId="{DA05B470-C746-4F63-9FE4-5734A2925E51}">
      <dsp:nvSpPr>
        <dsp:cNvPr id="0" name=""/>
        <dsp:cNvSpPr/>
      </dsp:nvSpPr>
      <dsp:spPr>
        <a:xfrm rot="16200000">
          <a:off x="4972812" y="1163910"/>
          <a:ext cx="5181600" cy="2853779"/>
        </a:xfrm>
        <a:prstGeom prst="flowChartManualOperation">
          <a:avLst/>
        </a:prstGeom>
        <a:solidFill>
          <a:schemeClr val="accent4">
            <a:hueOff val="141666"/>
            <a:satOff val="-23659"/>
            <a:lumOff val="-80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7030A0"/>
              </a:solidFill>
              <a:latin typeface="Century Gothic" pitchFamily="34" charset="0"/>
            </a:rPr>
            <a:t>позволяет учащемуся реализовать собственное представление проблемы</a:t>
          </a:r>
          <a:endParaRPr lang="ru-RU" sz="24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4972812" y="1163910"/>
        <a:ext cx="5181600" cy="28537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F0147B-F7D6-4FFD-950E-FF4CA811D9B2}">
      <dsp:nvSpPr>
        <dsp:cNvPr id="0" name=""/>
        <dsp:cNvSpPr/>
      </dsp:nvSpPr>
      <dsp:spPr>
        <a:xfrm rot="16200000">
          <a:off x="-1162812" y="1163910"/>
          <a:ext cx="5181600" cy="285377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181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7030A0"/>
              </a:solidFill>
              <a:latin typeface="Century Gothic" pitchFamily="34" charset="0"/>
            </a:rPr>
            <a:t>обеспечивает освоение теоретических положений и овладение практическим использованием материала </a:t>
          </a:r>
          <a:endParaRPr lang="ru-RU" sz="22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-1162812" y="1163910"/>
        <a:ext cx="5181600" cy="2853779"/>
      </dsp:txXfrm>
    </dsp:sp>
    <dsp:sp modelId="{5B73F51E-76DC-4D00-BF65-0EF45C2E78F6}">
      <dsp:nvSpPr>
        <dsp:cNvPr id="0" name=""/>
        <dsp:cNvSpPr/>
      </dsp:nvSpPr>
      <dsp:spPr>
        <a:xfrm rot="16200000">
          <a:off x="1905000" y="1163910"/>
          <a:ext cx="5181600" cy="2853779"/>
        </a:xfrm>
        <a:prstGeom prst="flowChartManualOperation">
          <a:avLst/>
        </a:prstGeom>
        <a:solidFill>
          <a:schemeClr val="accent4">
            <a:hueOff val="70833"/>
            <a:satOff val="-11829"/>
            <a:lumOff val="-402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181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7030A0"/>
              </a:solidFill>
              <a:latin typeface="Century Gothic" pitchFamily="34" charset="0"/>
            </a:rPr>
            <a:t>анализ ситуаций способствует «взрослению» учащихся, формирует интерес и позитивную мотивацию по отношению к учебе</a:t>
          </a:r>
          <a:endParaRPr lang="ru-RU" sz="22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1905000" y="1163910"/>
        <a:ext cx="5181600" cy="2853779"/>
      </dsp:txXfrm>
    </dsp:sp>
    <dsp:sp modelId="{DA05B470-C746-4F63-9FE4-5734A2925E51}">
      <dsp:nvSpPr>
        <dsp:cNvPr id="0" name=""/>
        <dsp:cNvSpPr/>
      </dsp:nvSpPr>
      <dsp:spPr>
        <a:xfrm rot="16200000">
          <a:off x="4972812" y="1163910"/>
          <a:ext cx="5181600" cy="2853779"/>
        </a:xfrm>
        <a:prstGeom prst="flowChartManualOperation">
          <a:avLst/>
        </a:prstGeom>
        <a:solidFill>
          <a:schemeClr val="accent4">
            <a:hueOff val="141666"/>
            <a:satOff val="-23659"/>
            <a:lumOff val="-80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7030A0"/>
              </a:solidFill>
              <a:latin typeface="Century Gothic" pitchFamily="34" charset="0"/>
            </a:rPr>
            <a:t>позволяет учащемуся реализовать собственное представление проблемы</a:t>
          </a:r>
          <a:endParaRPr lang="ru-RU" sz="24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4972812" y="1163910"/>
        <a:ext cx="5181600" cy="285377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F0147B-F7D6-4FFD-950E-FF4CA811D9B2}">
      <dsp:nvSpPr>
        <dsp:cNvPr id="0" name=""/>
        <dsp:cNvSpPr/>
      </dsp:nvSpPr>
      <dsp:spPr>
        <a:xfrm rot="16200000">
          <a:off x="-1162812" y="1163910"/>
          <a:ext cx="5181600" cy="285377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181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7030A0"/>
              </a:solidFill>
              <a:latin typeface="Century Gothic" pitchFamily="34" charset="0"/>
            </a:rPr>
            <a:t>обеспечивает освоение теоретических положений и овладение практическим использованием материала </a:t>
          </a:r>
          <a:endParaRPr lang="ru-RU" sz="22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-1162812" y="1163910"/>
        <a:ext cx="5181600" cy="2853779"/>
      </dsp:txXfrm>
    </dsp:sp>
    <dsp:sp modelId="{5B73F51E-76DC-4D00-BF65-0EF45C2E78F6}">
      <dsp:nvSpPr>
        <dsp:cNvPr id="0" name=""/>
        <dsp:cNvSpPr/>
      </dsp:nvSpPr>
      <dsp:spPr>
        <a:xfrm rot="16200000">
          <a:off x="1905000" y="1163910"/>
          <a:ext cx="5181600" cy="2853779"/>
        </a:xfrm>
        <a:prstGeom prst="flowChartManualOperation">
          <a:avLst/>
        </a:prstGeom>
        <a:solidFill>
          <a:schemeClr val="accent4">
            <a:hueOff val="70833"/>
            <a:satOff val="-11829"/>
            <a:lumOff val="-402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181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7030A0"/>
              </a:solidFill>
              <a:latin typeface="Century Gothic" pitchFamily="34" charset="0"/>
            </a:rPr>
            <a:t>анализ ситуаций способствует «взрослению» учащихся, формирует интерес и позитивную мотивацию по отношению к учебе</a:t>
          </a:r>
          <a:endParaRPr lang="ru-RU" sz="22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1905000" y="1163910"/>
        <a:ext cx="5181600" cy="2853779"/>
      </dsp:txXfrm>
    </dsp:sp>
    <dsp:sp modelId="{DA05B470-C746-4F63-9FE4-5734A2925E51}">
      <dsp:nvSpPr>
        <dsp:cNvPr id="0" name=""/>
        <dsp:cNvSpPr/>
      </dsp:nvSpPr>
      <dsp:spPr>
        <a:xfrm rot="16200000">
          <a:off x="4972812" y="1163910"/>
          <a:ext cx="5181600" cy="2853779"/>
        </a:xfrm>
        <a:prstGeom prst="flowChartManualOperation">
          <a:avLst/>
        </a:prstGeom>
        <a:solidFill>
          <a:schemeClr val="accent4">
            <a:hueOff val="141666"/>
            <a:satOff val="-23659"/>
            <a:lumOff val="-80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7030A0"/>
              </a:solidFill>
              <a:latin typeface="Century Gothic" pitchFamily="34" charset="0"/>
            </a:rPr>
            <a:t>позволяет учащемуся реализовать собственное представление проблемы</a:t>
          </a:r>
          <a:endParaRPr lang="ru-RU" sz="2400" b="1" kern="1200" dirty="0">
            <a:solidFill>
              <a:srgbClr val="7030A0"/>
            </a:solidFill>
            <a:latin typeface="Century Gothic" pitchFamily="34" charset="0"/>
          </a:endParaRPr>
        </a:p>
      </dsp:txBody>
      <dsp:txXfrm rot="16200000">
        <a:off x="4972812" y="1163910"/>
        <a:ext cx="5181600" cy="2853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25577-2574-41D6-A498-78C2C05F1912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6813F-FA25-49D2-A595-215DAA4A2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5B7BEBE-5C12-440A-86FA-08D676E00A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0EE9C-C236-4FA0-82C8-9E8C0B1ED3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545C30-09A0-4699-8AF6-62EDE5464E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6DEDA-69EB-47A4-B9A8-1E425022A1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9700F-DAF9-4EDD-A63B-FDDC7BB1ED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DCA5-AC00-48F6-BF94-2BBC7A5D6A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03470E4-F2A6-4D8D-B89C-17AED910AE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25D737B6-6852-4C88-A269-81B4FD3169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D034A-D08A-4E63-84BD-E5C4E80F7C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DD952-FFBD-49ED-B642-1C639313B5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33ECB-39EE-49EE-95A4-0E0FB552C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EB067D-2A92-4F94-B68F-544AC7985B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u.wikipedia.org/wiki/%D0%A1%D0%BC%D0%B5%D1%80%D1%82%D1%8C_%D0%B0%D0%B2%D1%82%D0%BE%D1%80%D0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20485" name="Picture 5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49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0484" name="Text Box 4"/>
            <p:cNvSpPr txBox="1">
              <a:spLocks noChangeArrowheads="1"/>
            </p:cNvSpPr>
            <p:nvPr/>
          </p:nvSpPr>
          <p:spPr bwMode="auto">
            <a:xfrm>
              <a:off x="3120" y="4176"/>
              <a:ext cx="264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4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Е.В</a:t>
              </a:r>
              <a:r>
                <a:rPr lang="ru-RU" sz="800" b="1" dirty="0">
                  <a:solidFill>
                    <a:srgbClr val="003366"/>
                  </a:solidFill>
                </a:rPr>
                <a:t>.</a:t>
              </a:r>
              <a:endParaRPr lang="en-US" sz="800" b="1" dirty="0">
                <a:solidFill>
                  <a:srgbClr val="003366"/>
                </a:solidFill>
              </a:endParaRPr>
            </a:p>
          </p:txBody>
        </p:sp>
      </p:grp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57200" y="914400"/>
            <a:ext cx="8077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5400" b="1" i="1" kern="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3600" i="1" dirty="0" smtClean="0">
              <a:solidFill>
                <a:schemeClr val="bg2">
                  <a:lumMod val="75000"/>
                </a:schemeClr>
              </a:solidFill>
              <a:latin typeface="Algerian" pitchFamily="82" charset="0"/>
            </a:endParaRPr>
          </a:p>
          <a:p>
            <a:pPr algn="r"/>
            <a:endParaRPr lang="ru-RU" sz="3600" b="1" i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  <a:p>
            <a:pPr algn="ctr"/>
            <a:r>
              <a:rPr lang="ru-RU" sz="6600" b="1" i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Нарратив</a:t>
            </a:r>
            <a:r>
              <a:rPr lang="ru-RU" sz="66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ru-RU" sz="60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– изложение взаимосвязанных событий, представленных читателю или слушателю  в виде последовательности слов или образов </a:t>
            </a:r>
            <a:endParaRPr lang="en-US" sz="60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pic>
        <p:nvPicPr>
          <p:cNvPr id="1026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915025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455326"/>
          <p:cNvPicPr>
            <a:picLocks noChangeAspect="1" noChangeArrowheads="1"/>
          </p:cNvPicPr>
          <p:nvPr/>
        </p:nvPicPr>
        <p:blipFill>
          <a:blip r:embed="rId2" cstate="print">
            <a:lum bright="18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4800" b="1" i="1" kern="0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286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Перечень качеств </a:t>
            </a:r>
            <a:r>
              <a:rPr lang="en-US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XXI</a:t>
            </a: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века (в рамках дистанционного курса </a:t>
            </a:r>
            <a:r>
              <a:rPr lang="ru-RU" sz="2800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Intel</a:t>
            </a: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</a:t>
            </a:r>
            <a:endParaRPr lang="ru-RU" sz="2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376456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Ответственность и адаптивность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Коммуникативные умения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– способность к созданию условий для эффективной устной, письменной,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мультимедийной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и сетевой коммуникации в различных формах и контекстах, управление ею и понимание ее.</a:t>
            </a:r>
          </a:p>
          <a:p>
            <a:pPr>
              <a:buFont typeface="Wingdings" pitchFamily="2" charset="2"/>
              <a:buChar char="Ø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Творчество и любознательность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– способность к саморазвитию, применению новых идей и доведению их до других людей, открытость новым и разнообразным перспективам, точкам зрения.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455326"/>
          <p:cNvPicPr>
            <a:picLocks noChangeAspect="1" noChangeArrowheads="1"/>
          </p:cNvPicPr>
          <p:nvPr/>
        </p:nvPicPr>
        <p:blipFill>
          <a:blip r:embed="rId2" cstate="print">
            <a:lum bright="18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4800" b="1" i="1" kern="0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-388967"/>
            <a:ext cx="9144000" cy="750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1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Критическое и системное мышление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- развитие мышления, обуславливающего совершение обоснованного выбора; понимание взаимосвязей в сложных системах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Умения работать с информацией и </a:t>
            </a:r>
            <a:r>
              <a:rPr lang="ru-RU" sz="2400" b="1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медиасредствами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–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умение находить, анализировать, управлять, интегрировать, оценивать и создавать информацию в разных формах и различными способами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Межличностное взаимодействие и сотрудничество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способность работать в команде, быть лидером; принимать на себя разные роли и обязанности; продуктивно работать в коллективе; умение сопереживать; </a:t>
            </a:r>
          </a:p>
          <a:p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уважать различные мнения.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915025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455326"/>
          <p:cNvPicPr>
            <a:picLocks noChangeAspect="1" noChangeArrowheads="1"/>
          </p:cNvPicPr>
          <p:nvPr/>
        </p:nvPicPr>
        <p:blipFill>
          <a:blip r:embed="rId2" cstate="print">
            <a:lum bright="18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4800" b="1" i="1" kern="0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-553209"/>
            <a:ext cx="9144000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Умения ставить и решать проблемы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– способность выявлять, анализировать и решать проблемы. </a:t>
            </a:r>
            <a:endParaRPr kumimoji="0" lang="en-US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Направленность на саморазвитие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– осознание своих потребностей, </a:t>
            </a:r>
            <a:r>
              <a:rPr lang="en-US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мониторинг собственного понимания и обучения; </a:t>
            </a:r>
            <a:r>
              <a:rPr lang="en-US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поиск и размещение соответствующих ресурсов; </a:t>
            </a:r>
            <a:r>
              <a:rPr lang="en-US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перенос </a:t>
            </a:r>
            <a:r>
              <a:rPr lang="en-US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информации и </a:t>
            </a:r>
            <a:r>
              <a:rPr lang="ru-RU" sz="2800" b="1" i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надпредметных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en-US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умений из одной области знаний в другую. </a:t>
            </a:r>
            <a:endParaRPr lang="en-US" sz="28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lvl="0"/>
            <a:endParaRPr lang="ru-RU" sz="28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Социальная ответственность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– </a:t>
            </a:r>
            <a:r>
              <a:rPr lang="ru-RU" sz="2800" b="1" i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способность действовать </a:t>
            </a:r>
            <a:r>
              <a:rPr lang="ru-RU" sz="2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в интересах сообщества; этично себя вести в межличностном, профессиональном и социальном контекстах.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638800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455326"/>
          <p:cNvPicPr>
            <a:picLocks noChangeAspect="1" noChangeArrowheads="1"/>
          </p:cNvPicPr>
          <p:nvPr/>
        </p:nvPicPr>
        <p:blipFill>
          <a:blip r:embed="rId2" cstate="print">
            <a:lum bright="18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4800" b="1" i="1" kern="0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ahoma" pitchFamily="34" charset="0"/>
                <a:cs typeface="Tahoma" pitchFamily="34" charset="0"/>
              </a:rPr>
              <a:t>Новые технические средства ничего не добавляют к среде обучения, они просто всю эту среду меняют, т.е. теперь не</a:t>
            </a:r>
          </a:p>
          <a:p>
            <a:pPr algn="ctr"/>
            <a:r>
              <a:rPr lang="ru-RU" sz="4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ahoma" pitchFamily="34" charset="0"/>
                <a:cs typeface="Tahoma" pitchFamily="34" charset="0"/>
              </a:rPr>
              <a:t>воспитание, образование, развитие, </a:t>
            </a:r>
          </a:p>
          <a:p>
            <a:pPr algn="ctr"/>
            <a:r>
              <a:rPr lang="ru-RU" sz="4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ahoma" pitchFamily="34" charset="0"/>
                <a:cs typeface="Tahoma" pitchFamily="34" charset="0"/>
              </a:rPr>
              <a:t>а  </a:t>
            </a:r>
            <a:r>
              <a:rPr lang="ru-RU" sz="54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ahoma" pitchFamily="34" charset="0"/>
                <a:cs typeface="Tahoma" pitchFamily="34" charset="0"/>
              </a:rPr>
              <a:t>РАЗВИТИЕ</a:t>
            </a:r>
            <a:r>
              <a:rPr lang="ru-RU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ahoma" pitchFamily="34" charset="0"/>
                <a:cs typeface="Tahoma" pitchFamily="34" charset="0"/>
              </a:rPr>
              <a:t>, образование, воспитание.</a:t>
            </a:r>
            <a:endParaRPr lang="ru-RU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638800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455326"/>
          <p:cNvPicPr>
            <a:picLocks noChangeAspect="1" noChangeArrowheads="1"/>
          </p:cNvPicPr>
          <p:nvPr/>
        </p:nvPicPr>
        <p:blipFill>
          <a:blip r:embed="rId2" cstate="print">
            <a:lum bright="18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4800" b="1" i="1" kern="0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Требования не к детям, а к </a:t>
            </a:r>
            <a:r>
              <a:rPr lang="ru-RU" sz="60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педагогам и условиям.</a:t>
            </a:r>
            <a:endParaRPr lang="ru-RU" sz="6000" b="1" i="1" u="sng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562600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79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18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4512" y="4080"/>
              <a:ext cx="124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rgbClr val="003366"/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rgbClr val="003366"/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rgbClr val="003366"/>
                  </a:solidFill>
                </a:rPr>
                <a:t>Кластер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2014 </a:t>
              </a:r>
              <a:r>
                <a:rPr lang="ru-RU" sz="800" b="1" dirty="0">
                  <a:solidFill>
                    <a:srgbClr val="003366"/>
                  </a:solidFill>
                </a:rPr>
                <a:t>Каф. Истории и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rgbClr val="003366"/>
                  </a:solidFill>
                </a:rPr>
                <a:t>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 </a:t>
              </a:r>
              <a:r>
                <a:rPr lang="ru-RU" sz="800" b="1" dirty="0">
                  <a:solidFill>
                    <a:srgbClr val="003366"/>
                  </a:solidFill>
                </a:rPr>
                <a:t>Корчагина Е.В.</a:t>
              </a:r>
              <a:endParaRPr lang="en-US" sz="800" b="1" dirty="0">
                <a:solidFill>
                  <a:srgbClr val="003366"/>
                </a:solidFill>
              </a:endParaRPr>
            </a:p>
          </p:txBody>
        </p:sp>
      </p:grp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"/>
            <a:ext cx="8686800" cy="5943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ru-RU" sz="2800" b="1" dirty="0" err="1" smtClean="0">
                <a:solidFill>
                  <a:srgbClr val="7030A0"/>
                </a:solidFill>
                <a:latin typeface="Century Gothic" pitchFamily="34" charset="0"/>
              </a:rPr>
              <a:t>Кейс-стади</a:t>
            </a:r>
            <a:r>
              <a:rPr lang="ru-RU" sz="2800" dirty="0" smtClean="0">
                <a:solidFill>
                  <a:srgbClr val="660066"/>
                </a:solidFill>
                <a:latin typeface="Century Gothic" pitchFamily="34" charset="0"/>
              </a:rPr>
              <a:t> – 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интерактивный метод обучения, он формирует позитивное отношение учащихся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143000"/>
          <a:ext cx="8991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8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928" y="4176"/>
              <a:ext cx="283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52400" y="457200"/>
            <a:ext cx="8763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Ключевым</a:t>
            </a:r>
            <a:r>
              <a:rPr lang="ru-RU" sz="4400" dirty="0" smtClean="0">
                <a:solidFill>
                  <a:srgbClr val="660066"/>
                </a:solidFill>
                <a:latin typeface="Cambria" pitchFamily="18" charset="0"/>
              </a:rPr>
              <a:t> фактором результативности является </a:t>
            </a:r>
            <a:r>
              <a:rPr lang="ru-RU" sz="44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самостоятельная работа </a:t>
            </a:r>
          </a:p>
          <a:p>
            <a:pPr algn="ctr"/>
            <a:r>
              <a:rPr lang="ru-RU" sz="44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учащихся</a:t>
            </a:r>
            <a:r>
              <a:rPr lang="ru-RU" sz="4400" dirty="0" smtClean="0">
                <a:solidFill>
                  <a:srgbClr val="660066"/>
                </a:solidFill>
                <a:latin typeface="Cambria" pitchFamily="18" charset="0"/>
              </a:rPr>
              <a:t>, а следовательно, их </a:t>
            </a:r>
            <a:r>
              <a:rPr lang="ru-RU" sz="44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самостоятельный доступ к учебным</a:t>
            </a:r>
          </a:p>
          <a:p>
            <a:pPr algn="ctr"/>
            <a:r>
              <a:rPr lang="ru-RU" sz="44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ресурсам и технологиям самообразования</a:t>
            </a:r>
            <a:r>
              <a:rPr lang="ru-RU" sz="4400" b="1" dirty="0" smtClean="0">
                <a:solidFill>
                  <a:srgbClr val="660066"/>
                </a:solidFill>
                <a:latin typeface="Cambria" pitchFamily="18" charset="0"/>
              </a:rPr>
              <a:t>.</a:t>
            </a:r>
            <a:endParaRPr lang="ru-RU" sz="4400" dirty="0">
              <a:solidFill>
                <a:srgbClr val="660066"/>
              </a:solidFill>
              <a:latin typeface="Cambria" pitchFamily="18" charset="0"/>
            </a:endParaRPr>
          </a:p>
        </p:txBody>
      </p:sp>
      <p:pic>
        <p:nvPicPr>
          <p:cNvPr id="11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24800" y="5715000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79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18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4512" y="4080"/>
              <a:ext cx="124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rgbClr val="003366"/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rgbClr val="003366"/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rgbClr val="003366"/>
                  </a:solidFill>
                </a:rPr>
                <a:t>Кластер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2014 </a:t>
              </a:r>
              <a:r>
                <a:rPr lang="ru-RU" sz="800" b="1" dirty="0">
                  <a:solidFill>
                    <a:srgbClr val="003366"/>
                  </a:solidFill>
                </a:rPr>
                <a:t>Каф. Истории и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rgbClr val="003366"/>
                  </a:solidFill>
                </a:rPr>
                <a:t>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 </a:t>
              </a:r>
              <a:r>
                <a:rPr lang="ru-RU" sz="800" b="1" dirty="0">
                  <a:solidFill>
                    <a:srgbClr val="003366"/>
                  </a:solidFill>
                </a:rPr>
                <a:t>Корчагина Е.В.</a:t>
              </a:r>
              <a:endParaRPr lang="en-US" sz="800" b="1" dirty="0">
                <a:solidFill>
                  <a:srgbClr val="003366"/>
                </a:solidFill>
              </a:endParaRPr>
            </a:p>
          </p:txBody>
        </p:sp>
      </p:grp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"/>
            <a:ext cx="8686800" cy="5943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ru-RU" sz="2800" b="1" dirty="0" err="1" smtClean="0">
                <a:solidFill>
                  <a:srgbClr val="7030A0"/>
                </a:solidFill>
                <a:latin typeface="Century Gothic" pitchFamily="34" charset="0"/>
              </a:rPr>
              <a:t>Кейс-стади</a:t>
            </a:r>
            <a:r>
              <a:rPr lang="ru-RU" sz="2800" dirty="0" smtClean="0">
                <a:solidFill>
                  <a:srgbClr val="660066"/>
                </a:solidFill>
                <a:latin typeface="Century Gothic" pitchFamily="34" charset="0"/>
              </a:rPr>
              <a:t> – 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интерактивный метод обучения, он формирует позитивное отношение учащихся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143000"/>
          <a:ext cx="8991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8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928" y="4176"/>
              <a:ext cx="283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28600" y="22860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Вместе с тем инновационную экономику</a:t>
            </a:r>
          </a:p>
          <a:p>
            <a:r>
              <a:rPr lang="ru-RU" sz="32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характеризуют </a:t>
            </a:r>
            <a:r>
              <a:rPr lang="ru-RU" sz="32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информационная перегрузка.</a:t>
            </a:r>
          </a:p>
          <a:p>
            <a:endParaRPr lang="ru-RU" sz="3200" dirty="0">
              <a:solidFill>
                <a:srgbClr val="660066"/>
              </a:solidFill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447800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Мы понимаем под информационной </a:t>
            </a:r>
            <a:r>
              <a:rPr lang="ru-RU" sz="3200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перегруз-кой</a:t>
            </a:r>
            <a:r>
              <a:rPr lang="ru-RU" sz="32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32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ситуацию</a:t>
            </a:r>
            <a:r>
              <a:rPr lang="ru-RU" sz="3200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</a:t>
            </a:r>
            <a:r>
              <a:rPr lang="ru-RU" sz="32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когда объем потенциально полезного знания заведомо превышает возможность его освоения отдельно взятым человеком.</a:t>
            </a:r>
            <a:r>
              <a:rPr lang="ru-RU" sz="3200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</a:p>
          <a:p>
            <a:r>
              <a:rPr lang="ru-RU" sz="32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 такой ситуации резко возрастает значение </a:t>
            </a:r>
            <a:r>
              <a:rPr lang="ru-RU" sz="32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компетенций предварительной оценки и выбора</a:t>
            </a:r>
            <a:r>
              <a:rPr lang="ru-RU" sz="3200" dirty="0" smtClean="0">
                <a:solidFill>
                  <a:srgbClr val="660066"/>
                </a:solidFill>
                <a:latin typeface="Cambria" pitchFamily="18" charset="0"/>
              </a:rPr>
              <a:t>, </a:t>
            </a:r>
            <a:r>
              <a:rPr lang="ru-RU" sz="32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 также растут зоны так называемого </a:t>
            </a:r>
            <a:r>
              <a:rPr lang="ru-RU" sz="32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доверительного знания и доверительного измерения.</a:t>
            </a:r>
            <a:endParaRPr lang="ru-RU" sz="3200" b="1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2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24800" y="5915025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79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18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4512" y="4080"/>
              <a:ext cx="124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rgbClr val="003366"/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rgbClr val="003366"/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rgbClr val="003366"/>
                  </a:solidFill>
                </a:rPr>
                <a:t>Кластер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2014 </a:t>
              </a:r>
              <a:r>
                <a:rPr lang="ru-RU" sz="800" b="1" dirty="0">
                  <a:solidFill>
                    <a:srgbClr val="003366"/>
                  </a:solidFill>
                </a:rPr>
                <a:t>Каф. Истории и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rgbClr val="003366"/>
                  </a:solidFill>
                </a:rPr>
                <a:t> </a:t>
              </a:r>
              <a:r>
                <a:rPr lang="ru-RU" sz="800" b="1" dirty="0" smtClean="0">
                  <a:solidFill>
                    <a:srgbClr val="003366"/>
                  </a:solidFill>
                </a:rPr>
                <a:t> </a:t>
              </a:r>
              <a:r>
                <a:rPr lang="ru-RU" sz="800" b="1" dirty="0">
                  <a:solidFill>
                    <a:srgbClr val="003366"/>
                  </a:solidFill>
                </a:rPr>
                <a:t>Корчагина Е.В.</a:t>
              </a:r>
              <a:endParaRPr lang="en-US" sz="800" b="1" dirty="0">
                <a:solidFill>
                  <a:srgbClr val="003366"/>
                </a:solidFill>
              </a:endParaRPr>
            </a:p>
          </p:txBody>
        </p:sp>
      </p:grp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"/>
            <a:ext cx="8686800" cy="5943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ru-RU" sz="2800" b="1" dirty="0" err="1" smtClean="0">
                <a:solidFill>
                  <a:srgbClr val="7030A0"/>
                </a:solidFill>
                <a:latin typeface="Century Gothic" pitchFamily="34" charset="0"/>
              </a:rPr>
              <a:t>Кейс-стади</a:t>
            </a:r>
            <a:r>
              <a:rPr lang="ru-RU" sz="2800" dirty="0" smtClean="0">
                <a:solidFill>
                  <a:srgbClr val="660066"/>
                </a:solidFill>
                <a:latin typeface="Century Gothic" pitchFamily="34" charset="0"/>
              </a:rPr>
              <a:t> – 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интерактивный метод обучения, он формирует позитивное отношение учащихся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143000"/>
          <a:ext cx="8991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8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880" y="4176"/>
              <a:ext cx="288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0" y="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Следующим, важным этапом, является  </a:t>
            </a:r>
            <a:r>
              <a:rPr lang="ru-RU" sz="4400" b="1" i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включение предварительного получения знаний в большинство производственных и социальных процессов</a:t>
            </a:r>
            <a:r>
              <a:rPr lang="ru-RU" sz="44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44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из этого следует, что </a:t>
            </a:r>
            <a:r>
              <a:rPr lang="ru-RU" sz="4400" b="1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культура усвоения должна замещаться культурой поиска и обновления.</a:t>
            </a:r>
            <a:endParaRPr lang="ru-RU" sz="4400" b="1" u="sng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1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48600" y="5715000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8440" name="Picture 8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7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2928" y="4176"/>
              <a:ext cx="283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019800"/>
          </a:xfrm>
          <a:noFill/>
          <a:ln/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Термин был заимствован из 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историографии,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появляется при разработке концепции «</a:t>
            </a:r>
            <a:r>
              <a:rPr lang="ru-RU" sz="32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нарративной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истории», рассматривающей исторические события как возникшие не в результате закономерных исторических процессов, а в контексте рассказа об этих событиях и неразрывно связанные с их интерпретацией (например, работа Тойнби «Человечество и колыбель-земля. </a:t>
            </a:r>
            <a:r>
              <a:rPr lang="ru-RU" sz="32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Нарративная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история мира», 1976). </a:t>
            </a:r>
            <a:endParaRPr lang="ru-RU" sz="3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3200" b="1" i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 Math" pitchFamily="18" charset="0"/>
            </a:endParaRPr>
          </a:p>
        </p:txBody>
      </p:sp>
      <p:pic>
        <p:nvPicPr>
          <p:cNvPr id="6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915025"/>
            <a:ext cx="764052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6871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832" y="4176"/>
              <a:ext cx="29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6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5715000"/>
            <a:ext cx="764052" cy="9429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Таким образом, как событие в рамках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нарративной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истории не возводится к некой изначальной первопричине, так и для текстов, по мнению постмодернистов, не важно наличие в них исходного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смысла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текста и  о необходимости снятия «запрета на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ассоциативность».</a:t>
            </a:r>
            <a:endParaRPr lang="ru-RU" sz="3600" i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6871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832" y="4128"/>
              <a:ext cx="29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7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715000"/>
            <a:ext cx="764052" cy="9429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Основной частью рассказа и моментом появления в нём фабулы является его завершение.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Нарратор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(рассказчик) в первую очередь является носителем знания о финале, и только благодаря этому качеству он принципиально отличается от другого субъекта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нарративного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рассказа — его «героя», который, существуя в центре событий, не имеет этого знания.</a:t>
            </a:r>
            <a:endParaRPr lang="ru-RU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6871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832" y="4128"/>
              <a:ext cx="29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7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715000"/>
            <a:ext cx="764052" cy="9429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858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Ещё одной характеристикой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нарратива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выступает предложенный 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Итало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Кальвино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термин 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</a:t>
            </a:r>
            <a:r>
              <a:rPr lang="ru-RU" sz="36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leggerezza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»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— лёгкость, которую «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нарративное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воображение может вдохнуть в </a:t>
            </a:r>
            <a:r>
              <a:rPr lang="ru-RU" sz="36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pezantezza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— тяжеловесную действительность».</a:t>
            </a:r>
            <a:endParaRPr lang="ru-RU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6871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832" y="4128"/>
              <a:ext cx="29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7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715000"/>
            <a:ext cx="764052" cy="9429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принятой постмодернизмом концепции истории главной является идея значения финала для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конституирования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нарратива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как такового. Фрэнк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Кермоуд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считал, что лишь существование определённого «завершения», изначально известного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нарратору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создаёт некое поле тяготения, стягивающее все сюжетные векторы в общий фокус.</a:t>
            </a:r>
            <a:endParaRPr lang="ru-RU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6871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832" y="4128"/>
              <a:ext cx="29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7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715000"/>
            <a:ext cx="764052" cy="9429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1430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мнению 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Ганса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Гадамера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истинная свобода реализует себя именно через всё многообразие </a:t>
            </a:r>
            <a:r>
              <a:rPr lang="ru-RU" sz="40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нарративов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«всё, что является человеческим, мы должны позволить себе высказать».</a:t>
            </a:r>
            <a:endParaRPr lang="ru-RU" sz="4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6871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832" y="4128"/>
              <a:ext cx="29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7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715000"/>
            <a:ext cx="764052" cy="9429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4572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данном контексте можно рассматривать и одну из сторон общей для всего постмодерна установки, иногда называемой «смерть субъекта» (и, в частности, «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4" tooltip="Смерть автора"/>
              </a:rPr>
              <a:t>смерть автора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»),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Автора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в процессе чтения заменяется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нарративом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Читателя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по-своему понимающего и определяющего текст. </a:t>
            </a:r>
            <a:endParaRPr lang="ru-RU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6871" name="Picture 7" descr="455326"/>
            <p:cNvPicPr>
              <a:picLocks noChangeAspect="1" noChangeArrowheads="1"/>
            </p:cNvPicPr>
            <p:nvPr/>
          </p:nvPicPr>
          <p:blipFill>
            <a:blip r:embed="rId2" cstate="print">
              <a:lum bright="36000" contrast="-70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2832" y="4128"/>
              <a:ext cx="292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©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cs typeface="Tahoma" pitchFamily="34" charset="0"/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Кластер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2014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Каф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. Истории и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обществознания</a:t>
              </a:r>
              <a:r>
                <a:rPr lang="en-US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</a:t>
              </a:r>
              <a:r>
                <a:rPr lang="ru-RU" sz="800" b="1" dirty="0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Корчагина Е.В.</a:t>
              </a:r>
              <a:endParaRPr lang="en-US" sz="800" b="1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7" name="Picture 2" descr="C:\Users\KorchaginaEV\Downloads\icopuzz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715000"/>
            <a:ext cx="764052" cy="9429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9906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Если же последний пересказывает текст, то он, в свою очередь, становится Автором для другого Читателя, и так далее. Таким образом,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нарратив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является рассказом, который всегда можно рассказать по-другому.</a:t>
            </a:r>
            <a:endParaRPr lang="ru-RU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1691</TotalTime>
  <Words>856</Words>
  <Application>Microsoft Office PowerPoint</Application>
  <PresentationFormat>Экран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KorchaginaEV</dc:creator>
  <cp:lastModifiedBy>Елена Корчагина</cp:lastModifiedBy>
  <cp:revision>76</cp:revision>
  <cp:lastPrinted>1601-01-01T00:00:00Z</cp:lastPrinted>
  <dcterms:created xsi:type="dcterms:W3CDTF">1601-01-01T00:00:00Z</dcterms:created>
  <dcterms:modified xsi:type="dcterms:W3CDTF">2017-10-25T07:14:00Z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